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10"/>
  </p:notesMasterIdLst>
  <p:handoutMasterIdLst>
    <p:handoutMasterId r:id="rId11"/>
  </p:handoutMasterIdLst>
  <p:sldIdLst>
    <p:sldId id="429" r:id="rId2"/>
    <p:sldId id="771" r:id="rId3"/>
    <p:sldId id="770" r:id="rId4"/>
    <p:sldId id="773" r:id="rId5"/>
    <p:sldId id="772" r:id="rId6"/>
    <p:sldId id="766" r:id="rId7"/>
    <p:sldId id="774" r:id="rId8"/>
    <p:sldId id="775" r:id="rId9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1708"/>
    <a:srgbClr val="1407C6"/>
    <a:srgbClr val="000000"/>
    <a:srgbClr val="FEFE33"/>
    <a:srgbClr val="860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1904" autoAdjust="0"/>
    <p:restoredTop sz="87659" autoAdjust="0"/>
  </p:normalViewPr>
  <p:slideViewPr>
    <p:cSldViewPr>
      <p:cViewPr varScale="1">
        <p:scale>
          <a:sx n="50" d="100"/>
          <a:sy n="50" d="100"/>
        </p:scale>
        <p:origin x="-104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638" y="7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95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677" y="4387136"/>
            <a:ext cx="5096722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E97F34-7A46-5C48-9994-4F17881B3FE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98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DA8A38-43DE-1E45-BDAA-06CFBC403194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9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2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5137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3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2010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4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6770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798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6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1561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7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487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8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0516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1304-89E5-FC41-ACFD-0B55FAE87A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F631D-52DB-1447-A226-82DE15F1CC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1F7A-9A99-F440-AB2E-A35E1161887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B5A-4CA8-5248-87E5-87E4D55D6F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C65D0-4649-F446-A949-9E1E20E5E1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0AF15-F3FB-A74B-AAEA-D2BF70839CD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1B0D1-A880-E34D-AFCF-959556EE692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9CC5-A27F-0847-A803-E78652675D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C664-25E8-FD45-80CF-0A4EAF443B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D1C7-DAD4-FA4C-B411-5E87C498A9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9F08-5894-124D-8228-182F46930F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8619F-CFF2-5C43-B53A-D6B9DFB973F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aTX9h9C-i0" TargetMode="External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9067800" cy="1774825"/>
          </a:xfrm>
        </p:spPr>
        <p:txBody>
          <a:bodyPr>
            <a:normAutofit/>
          </a:bodyPr>
          <a:lstStyle/>
          <a:p>
            <a:r>
              <a:rPr lang="en-US" sz="4300" dirty="0" smtClean="0">
                <a:solidFill>
                  <a:srgbClr val="000000"/>
                </a:solidFill>
              </a:rPr>
              <a:t>Intrinsic vs. Extrinsic Motivation 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i="1" dirty="0" smtClean="0">
                <a:solidFill>
                  <a:srgbClr val="000000"/>
                </a:solidFill>
              </a:rPr>
              <a:t>What Motivates Me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8</a:t>
            </a:r>
            <a:r>
              <a:rPr lang="en-US" baseline="30000" dirty="0" smtClean="0">
                <a:solidFill>
                  <a:srgbClr val="000000"/>
                </a:solidFill>
              </a:rPr>
              <a:t>th</a:t>
            </a:r>
            <a:r>
              <a:rPr lang="en-US" dirty="0" smtClean="0">
                <a:solidFill>
                  <a:srgbClr val="000000"/>
                </a:solidFill>
              </a:rPr>
              <a:t> Grade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Advisory Activity 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1" t="52955" r="52337" b="18180"/>
          <a:stretch/>
        </p:blipFill>
        <p:spPr bwMode="auto">
          <a:xfrm>
            <a:off x="2834056" y="2133600"/>
            <a:ext cx="3807229" cy="211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Motivation</a:t>
            </a:r>
            <a:endParaRPr lang="en-US" sz="31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dirty="0" smtClean="0">
                <a:ea typeface="ＭＳ Ｐゴシック" pitchFamily="34" charset="-128"/>
              </a:rPr>
              <a:t> Intrinsic motivation</a:t>
            </a:r>
          </a:p>
          <a:p>
            <a:pPr lvl="1">
              <a:spcBef>
                <a:spcPts val="300"/>
              </a:spcBef>
            </a:pPr>
            <a:r>
              <a:rPr lang="en-US" dirty="0" smtClean="0">
                <a:ea typeface="ＭＳ Ｐゴシック" pitchFamily="34" charset="-128"/>
              </a:rPr>
              <a:t>Based on taking pleasure in an activity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>
                <a:ea typeface="ＭＳ Ｐゴシック" pitchFamily="34" charset="-128"/>
              </a:rPr>
              <a:t> Extrinsic motivation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</a:t>
            </a:r>
            <a:r>
              <a:rPr lang="en-US" dirty="0" smtClean="0"/>
              <a:t>omes </a:t>
            </a:r>
            <a:r>
              <a:rPr lang="en-US" dirty="0"/>
              <a:t>from factors outside the individual, such as doing something for money, prizes or </a:t>
            </a:r>
            <a:r>
              <a:rPr lang="en-US" dirty="0" smtClean="0"/>
              <a:t>rewards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Can also be based on avoiding negative consequences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 Almost all people are driven by both types of  motivations</a:t>
            </a:r>
          </a:p>
          <a:p>
            <a:pPr lvl="1"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  <a:p>
            <a:pPr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7" t="50000" r="59366" b="25000"/>
          <a:stretch/>
        </p:blipFill>
        <p:spPr bwMode="auto">
          <a:xfrm>
            <a:off x="6991441" y="4953000"/>
            <a:ext cx="2152559" cy="192505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88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Intrinsic Motivation</a:t>
            </a:r>
            <a:endParaRPr lang="en-US" sz="31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100" dirty="0" smtClean="0">
                <a:ea typeface="ＭＳ Ｐゴシック" pitchFamily="34" charset="-128"/>
              </a:rPr>
              <a:t>Students with intrinsic motivation: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Enjoy activities more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Want </a:t>
            </a:r>
            <a:r>
              <a:rPr lang="en-US" sz="2600" dirty="0">
                <a:ea typeface="ＭＳ Ｐゴシック" pitchFamily="34" charset="-128"/>
              </a:rPr>
              <a:t>to learn the subject material, not just get a good grade </a:t>
            </a:r>
            <a:endParaRPr lang="en-US" sz="2600" dirty="0" smtClean="0">
              <a:ea typeface="ＭＳ Ｐゴシック" pitchFamily="34" charset="-128"/>
            </a:endParaRPr>
          </a:p>
          <a:p>
            <a:pPr marL="577850" lvl="1" indent="-288925">
              <a:spcBef>
                <a:spcPts val="300"/>
              </a:spcBef>
            </a:pPr>
            <a:r>
              <a:rPr lang="en-US" sz="2600" dirty="0">
                <a:ea typeface="ＭＳ Ｐゴシック" pitchFamily="34" charset="-128"/>
              </a:rPr>
              <a:t>Gain a deeper understanding of </a:t>
            </a:r>
            <a:r>
              <a:rPr lang="en-US" sz="2600" dirty="0" smtClean="0">
                <a:ea typeface="ＭＳ Ｐゴシック" pitchFamily="34" charset="-128"/>
              </a:rPr>
              <a:t>the subject matter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>
                <a:ea typeface="ＭＳ Ｐゴシック" pitchFamily="34" charset="-128"/>
              </a:rPr>
              <a:t>Are more willing to take </a:t>
            </a:r>
            <a:r>
              <a:rPr lang="en-US" sz="2600" dirty="0" smtClean="0">
                <a:ea typeface="ＭＳ Ｐゴシック" pitchFamily="34" charset="-128"/>
              </a:rPr>
              <a:t>on difficult challenges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>
                <a:ea typeface="ＭＳ Ｐゴシック" pitchFamily="34" charset="-128"/>
              </a:rPr>
              <a:t>Obtain a high level of satisfaction during the </a:t>
            </a:r>
            <a:r>
              <a:rPr lang="en-US" sz="2600" dirty="0" smtClean="0">
                <a:ea typeface="ＭＳ Ｐゴシック" pitchFamily="34" charset="-128"/>
              </a:rPr>
              <a:t>task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Are </a:t>
            </a:r>
            <a:r>
              <a:rPr lang="en-US" sz="2600" dirty="0">
                <a:ea typeface="ＭＳ Ｐゴシック" pitchFamily="34" charset="-128"/>
              </a:rPr>
              <a:t>guided by areas where they are intrinsically motivated when selecting a career </a:t>
            </a:r>
            <a:endParaRPr lang="en-US" sz="2600" dirty="0" smtClean="0">
              <a:ea typeface="ＭＳ Ｐゴシック" pitchFamily="34" charset="-128"/>
            </a:endParaRP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Have </a:t>
            </a:r>
            <a:r>
              <a:rPr lang="en-US" sz="2600" dirty="0">
                <a:ea typeface="ＭＳ Ｐゴシック" pitchFamily="34" charset="-128"/>
              </a:rPr>
              <a:t>less anxiety and </a:t>
            </a:r>
            <a:r>
              <a:rPr lang="en-US" sz="2600" dirty="0" smtClean="0">
                <a:ea typeface="ＭＳ Ｐゴシック" pitchFamily="34" charset="-128"/>
              </a:rPr>
              <a:t>depression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Have a more positive self-identity 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Are </a:t>
            </a:r>
            <a:r>
              <a:rPr lang="en-US" sz="2600" dirty="0">
                <a:ea typeface="ＭＳ Ｐゴシック" pitchFamily="34" charset="-128"/>
              </a:rPr>
              <a:t>more </a:t>
            </a:r>
            <a:r>
              <a:rPr lang="en-US" sz="2600" dirty="0" smtClean="0">
                <a:ea typeface="ＭＳ Ｐゴシック" pitchFamily="34" charset="-128"/>
              </a:rPr>
              <a:t>curious</a:t>
            </a:r>
          </a:p>
          <a:p>
            <a:pPr marL="577850" lvl="1" indent="-288925">
              <a:spcBef>
                <a:spcPts val="300"/>
              </a:spcBef>
            </a:pPr>
            <a:endParaRPr lang="en-US" sz="2600" dirty="0" smtClean="0">
              <a:ea typeface="ＭＳ Ｐゴシック" pitchFamily="34" charset="-128"/>
            </a:endParaRPr>
          </a:p>
          <a:p>
            <a:pPr lvl="1"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  <a:p>
            <a:pPr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1" t="61136" r="60134" b="17544"/>
          <a:stretch/>
        </p:blipFill>
        <p:spPr bwMode="auto">
          <a:xfrm>
            <a:off x="6400800" y="4500215"/>
            <a:ext cx="2764784" cy="235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588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Extrinsic Motivation</a:t>
            </a:r>
            <a:endParaRPr lang="en-US" sz="31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100" dirty="0" smtClean="0">
                <a:ea typeface="ＭＳ Ｐゴシック" pitchFamily="34" charset="-128"/>
              </a:rPr>
              <a:t>Students with extrinsic motivation: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Can build intrinsic motivation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Put forth increased effort 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Feel proud because of the recognition of achievement 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Find they like doing the activity or it is not that bad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Study in groups because it is externally inspiring and they learn new things from group members 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Are willing to spend more on the task</a:t>
            </a:r>
          </a:p>
          <a:p>
            <a:pPr marL="577850" lvl="1" indent="-288925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Can meet high standards in school</a:t>
            </a:r>
          </a:p>
          <a:p>
            <a:pPr marL="577850" lvl="1" indent="-288925"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  <a:p>
            <a:pPr>
              <a:spcBef>
                <a:spcPts val="30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8" t="35909" r="22438" b="33636"/>
          <a:stretch/>
        </p:blipFill>
        <p:spPr bwMode="auto">
          <a:xfrm>
            <a:off x="5562601" y="4976010"/>
            <a:ext cx="3581400" cy="18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54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Intrinsic &amp; Extrinsic Motivation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4754563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600" dirty="0" smtClean="0"/>
              <a:t>Listen for:</a:t>
            </a:r>
          </a:p>
          <a:p>
            <a:pPr marL="465138" lvl="1" indent="-352425">
              <a:spcBef>
                <a:spcPts val="300"/>
              </a:spcBef>
              <a:tabLst>
                <a:tab pos="288925" algn="l"/>
              </a:tabLst>
            </a:pPr>
            <a:r>
              <a:rPr lang="en-US" dirty="0" smtClean="0"/>
              <a:t>Which girl benefitted from the extrinsic motivation? Why? </a:t>
            </a:r>
          </a:p>
          <a:p>
            <a:pPr marL="465138" lvl="1" indent="-352425">
              <a:spcBef>
                <a:spcPts val="300"/>
              </a:spcBef>
              <a:tabLst>
                <a:tab pos="288925" algn="l"/>
              </a:tabLst>
            </a:pPr>
            <a:r>
              <a:rPr lang="en-US" dirty="0"/>
              <a:t>Which girl </a:t>
            </a:r>
            <a:r>
              <a:rPr lang="en-US" dirty="0" smtClean="0"/>
              <a:t>did not benefit from </a:t>
            </a:r>
            <a:r>
              <a:rPr lang="en-US" dirty="0"/>
              <a:t>the extrinsic motivation? Why? </a:t>
            </a:r>
            <a:endParaRPr lang="en-US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i="1" dirty="0" smtClean="0"/>
              <a:t>(Click on picture to play video) </a:t>
            </a:r>
            <a:r>
              <a:rPr lang="en-US" sz="2000" dirty="0" smtClean="0"/>
              <a:t>  </a:t>
            </a:r>
            <a:endParaRPr lang="en-US" sz="2000" dirty="0"/>
          </a:p>
        </p:txBody>
      </p:sp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37272" r="54255" b="32955"/>
          <a:stretch/>
        </p:blipFill>
        <p:spPr bwMode="auto">
          <a:xfrm>
            <a:off x="2286000" y="4318424"/>
            <a:ext cx="4800600" cy="251551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060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ＭＳ Ｐゴシック" pitchFamily="34" charset="-128"/>
              </a:rPr>
              <a:t>Individual Reflection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sz="3100" i="1" dirty="0" smtClean="0">
                <a:ea typeface="ＭＳ Ｐゴシック" pitchFamily="34" charset="-128"/>
              </a:rPr>
              <a:t>Write Down Answers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533399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What are two common areas in school where students are </a:t>
            </a:r>
            <a:r>
              <a:rPr lang="en-US" b="1" u="sng" dirty="0" smtClean="0">
                <a:ea typeface="ＭＳ Ｐゴシック" pitchFamily="34" charset="-128"/>
              </a:rPr>
              <a:t>intrinsically</a:t>
            </a:r>
            <a:r>
              <a:rPr lang="en-US" dirty="0" smtClean="0">
                <a:ea typeface="ＭＳ Ｐゴシック" pitchFamily="34" charset="-128"/>
              </a:rPr>
              <a:t> motivated? Why are they </a:t>
            </a:r>
            <a:r>
              <a:rPr lang="en-US" b="1" u="sng" dirty="0" smtClean="0">
                <a:ea typeface="ＭＳ Ｐゴシック" pitchFamily="34" charset="-128"/>
              </a:rPr>
              <a:t>intrinsically</a:t>
            </a:r>
            <a:r>
              <a:rPr lang="en-US" dirty="0" smtClean="0">
                <a:ea typeface="ＭＳ Ｐゴシック" pitchFamily="34" charset="-128"/>
              </a:rPr>
              <a:t> motivated in these areas? </a:t>
            </a:r>
          </a:p>
          <a:p>
            <a:pPr marL="0" indent="0">
              <a:buNone/>
              <a:defRPr/>
            </a:pPr>
            <a:endParaRPr lang="en-US" dirty="0">
              <a:ea typeface="ＭＳ Ｐゴシック" pitchFamily="34" charset="-128"/>
            </a:endParaRPr>
          </a:p>
          <a:p>
            <a:pPr marL="0" indent="0"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What </a:t>
            </a:r>
            <a:r>
              <a:rPr lang="en-US" dirty="0">
                <a:ea typeface="ＭＳ Ｐゴシック" pitchFamily="34" charset="-128"/>
              </a:rPr>
              <a:t>are two </a:t>
            </a:r>
            <a:r>
              <a:rPr lang="en-US" dirty="0" smtClean="0">
                <a:ea typeface="ＭＳ Ｐゴシック" pitchFamily="34" charset="-128"/>
              </a:rPr>
              <a:t>common areas </a:t>
            </a:r>
            <a:r>
              <a:rPr lang="en-US" dirty="0">
                <a:ea typeface="ＭＳ Ｐゴシック" pitchFamily="34" charset="-128"/>
              </a:rPr>
              <a:t>in school where students are </a:t>
            </a:r>
            <a:r>
              <a:rPr lang="en-US" b="1" u="sng" dirty="0" smtClean="0">
                <a:ea typeface="ＭＳ Ｐゴシック" pitchFamily="34" charset="-128"/>
              </a:rPr>
              <a:t>extrinsically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motivated? </a:t>
            </a:r>
            <a:endParaRPr lang="en-US" dirty="0" smtClean="0">
              <a:ea typeface="ＭＳ Ｐゴシック" pitchFamily="34" charset="-128"/>
            </a:endParaRPr>
          </a:p>
          <a:p>
            <a:pPr marL="0" indent="0"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Why </a:t>
            </a:r>
            <a:r>
              <a:rPr lang="en-US" dirty="0">
                <a:ea typeface="ＭＳ Ｐゴシック" pitchFamily="34" charset="-128"/>
              </a:rPr>
              <a:t>are they </a:t>
            </a:r>
            <a:r>
              <a:rPr lang="en-US" b="1" u="sng" dirty="0" smtClean="0">
                <a:ea typeface="ＭＳ Ｐゴシック" pitchFamily="34" charset="-128"/>
              </a:rPr>
              <a:t>extrinsically</a:t>
            </a:r>
            <a:r>
              <a:rPr lang="en-US" dirty="0" smtClean="0">
                <a:ea typeface="ＭＳ Ｐゴシック" pitchFamily="34" charset="-128"/>
              </a:rPr>
              <a:t> motivated</a:t>
            </a:r>
          </a:p>
          <a:p>
            <a:pPr marL="0" indent="0">
              <a:buNone/>
              <a:defRPr/>
            </a:pPr>
            <a:r>
              <a:rPr lang="en-US" dirty="0">
                <a:ea typeface="ＭＳ Ｐゴシック" pitchFamily="34" charset="-128"/>
              </a:rPr>
              <a:t>	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in these areas?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6" t="36591" r="54511" b="13864"/>
          <a:stretch/>
        </p:blipFill>
        <p:spPr bwMode="auto">
          <a:xfrm>
            <a:off x="6858000" y="4341631"/>
            <a:ext cx="2273968" cy="251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61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ＭＳ Ｐゴシック" pitchFamily="34" charset="-128"/>
              </a:rPr>
              <a:t>Find People With Similar Answers</a:t>
            </a:r>
            <a:endParaRPr lang="en-US" sz="36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533399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Find a group of two to six people that wrote down similar reasons for why students are intrinsically and extrinsically motivated. Discuss the reasons why students are motivated in these areas. </a:t>
            </a:r>
            <a:endParaRPr lang="en-US" dirty="0">
              <a:ea typeface="ＭＳ Ｐゴシック" pitchFamily="34" charset="-12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9" t="50572" r="48888" b="30263"/>
          <a:stretch/>
        </p:blipFill>
        <p:spPr bwMode="auto">
          <a:xfrm>
            <a:off x="4131944" y="4539916"/>
            <a:ext cx="4988503" cy="2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144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ＭＳ Ｐゴシック" pitchFamily="34" charset="-128"/>
              </a:rPr>
              <a:t>Groups Share Answers With Class</a:t>
            </a:r>
            <a:endParaRPr lang="en-US" sz="36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533399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3600" dirty="0" smtClean="0">
                <a:ea typeface="ＭＳ Ｐゴシック" pitchFamily="34" charset="-128"/>
              </a:rPr>
              <a:t>Group members report </a:t>
            </a:r>
          </a:p>
          <a:p>
            <a:pPr marL="577850" lvl="1" indent="-288925">
              <a:defRPr/>
            </a:pPr>
            <a:r>
              <a:rPr lang="en-US" sz="3200" dirty="0" smtClean="0">
                <a:ea typeface="ＭＳ Ｐゴシック" pitchFamily="34" charset="-128"/>
              </a:rPr>
              <a:t>Why are students intrinsically and extrinsically motivated in certain areas? 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53409" r="51189" b="18640"/>
          <a:stretch/>
        </p:blipFill>
        <p:spPr bwMode="auto">
          <a:xfrm>
            <a:off x="3240282" y="4191001"/>
            <a:ext cx="5903718" cy="26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996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22645</TotalTime>
  <Words>346</Words>
  <Application>Microsoft Macintosh PowerPoint</Application>
  <PresentationFormat>On-screen Show (4:3)</PresentationFormat>
  <Paragraphs>56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Intrinsic vs. Extrinsic Motivation  What Motivates Me</vt:lpstr>
      <vt:lpstr>Motivation</vt:lpstr>
      <vt:lpstr>Intrinsic Motivation</vt:lpstr>
      <vt:lpstr>Extrinsic Motivation</vt:lpstr>
      <vt:lpstr>Video: Intrinsic &amp; Extrinsic Motivation</vt:lpstr>
      <vt:lpstr>Individual Reflection Write Down Answers</vt:lpstr>
      <vt:lpstr>Find People With Similar Answers</vt:lpstr>
      <vt:lpstr>Groups Share Answers With Class</vt:lpstr>
    </vt:vector>
  </TitlesOfParts>
  <Company>뿿붠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wtm spps</dc:creator>
  <cp:lastModifiedBy>User</cp:lastModifiedBy>
  <cp:revision>525</cp:revision>
  <cp:lastPrinted>2008-07-28T22:46:31Z</cp:lastPrinted>
  <dcterms:created xsi:type="dcterms:W3CDTF">2011-05-09T17:39:49Z</dcterms:created>
  <dcterms:modified xsi:type="dcterms:W3CDTF">2013-10-08T21:19:18Z</dcterms:modified>
</cp:coreProperties>
</file>